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5950-C589-4158-9C82-C582BB23C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44CDF1-EAEC-4E2D-9B81-791121DEE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A0151-A228-45FF-862E-1F62005E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E3885-150C-421C-9FCF-B8522A09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FCF69-266D-4BBB-8F41-338F62CF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65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B76E-4FBC-41B2-BC7C-95B99D76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D8D4F-560C-4A2B-A860-4C8DBC5FF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BC5E9-55EA-41B8-80E3-2AC5841C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3D679-18E8-4B68-8CD5-2E99E272C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2BF04-ADA7-4D0E-AFB2-03D1321DE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1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B93B14-8B4F-4907-A772-DE43388A7F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86FCEC-EC05-4511-90E9-0D6A128B5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BEBED-B2A6-49AB-BD39-D907D5F0E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E5E7A-64CC-423D-8365-75F6DD7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F3807-7EAA-4CF7-8C2B-49F644A6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41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3562-6B85-408A-98C2-5DC7B60C5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5D084-162C-4218-8334-E50BA92F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5EBD4-57FD-4D95-9213-132CD014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C8D8F-3ECA-4577-8F43-1A001F9E0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F153F-D54C-466A-B711-6D0C2793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99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E32D-C397-4D36-8AA7-1CFF1D47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F536D-AD4E-4284-9E09-1987EA7DE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35936-E89B-4F7E-A9D3-3C23856B7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D4828-4186-42F8-9495-9A4BD6C2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9A325-D1F6-4456-BC94-38E96D6E0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D8A9-5F9D-4D0F-B67F-2B4C9A40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320D-9C0C-4C06-AC0C-2F61DC003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35E79-01E8-4C10-A388-77912E54B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A57B3B-815A-4492-94F0-CB0D2DDB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22432-2C0C-458D-969B-9CD0BE7FB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E8FC4-BC93-4AAA-9D89-0C512140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88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E4407-D21C-43D5-B5F0-2C652B580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C79BC-94DE-4AF0-8F6A-EDDBADA7C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63A03-46A9-49D8-BA40-DEE0749F0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3F5B87-D17A-4B0E-AE84-961BF761A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166963-8D06-4295-9B7B-3B9A8FBA6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643E70-BA9F-4CEE-901B-D39F8B4C4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1C6AC-223E-4491-82F4-209E186D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7A3D76-DF6E-4DBD-AAB8-17CAB38F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42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12F6-86CA-4445-B359-760E84A4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62AD3-5294-43F6-A1DF-81D089886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B5575-D12E-45C2-83CE-A4ECA9ACC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2362B-FB6D-4BE0-ACDF-B49EFC04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4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7BAE23-07E7-4237-A45B-B2C2BA2E8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B13883-6559-45EC-8FB4-ECD4D3686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06B1F-8267-4DF1-AA86-C8F96567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7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7996-FDEB-4D4B-B9DF-04648FFE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24033-9053-497A-A5FE-495EEFBDB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9A6CD-4AE8-4C10-990D-69A96A5C8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BEACA-938C-4045-8A52-F7A4DA117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5670C-88A2-40E6-A886-45F9E5700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06150-2339-489D-A941-DE93D5766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9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4A43-5FC8-44F3-9E27-0EA0038FB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F0B3F3-90F2-4529-82E2-0E367A484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3EF12-79CD-4059-AF3B-8234C8E81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E21FC-91F1-4F4B-8623-62FA540A9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9D01D-D8C2-46E2-B5A3-D3FC90489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72A69-3948-4CDE-BA7E-D5923E0A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8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A26B7A-9F93-4400-9529-BB432D475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3A8D2-62FE-4D27-8F7A-956BE4CC7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DCF8-5BC3-443C-97F0-BBB32ACC27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FAA47-08A5-45EC-AF20-D82BB76E2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1A3E7-D51E-4C34-BC85-95AC26340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3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thetruesize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0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596C-7072-405C-A1AC-C95F87C15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153352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GIS details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6B7AD-9E4E-4FE2-B805-818BE47D2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5" y="4478338"/>
            <a:ext cx="9144000" cy="18843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Peter Galante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Biodiversity Informatics Scientist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Center for Biodiversity and Conservation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American Museum of Natural History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85355240-4886-40BC-B174-FF894094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64" y="2368694"/>
            <a:ext cx="7278072" cy="165576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26905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GIS fundamentals: Geographic coordinate systems (GCS)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480A7B3E-FF1A-421D-8397-5536A590C888}"/>
              </a:ext>
            </a:extLst>
          </p:cNvPr>
          <p:cNvSpPr/>
          <p:nvPr/>
        </p:nvSpPr>
        <p:spPr>
          <a:xfrm>
            <a:off x="1039349" y="1029449"/>
            <a:ext cx="4242863" cy="3444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eaLnBrk="1" hangingPunct="1">
              <a:defRPr/>
            </a:pPr>
            <a:r>
              <a:rPr lang="en-US" sz="2400" spc="-1" dirty="0">
                <a:solidFill>
                  <a:srgbClr val="000000"/>
                </a:solidFill>
                <a:ea typeface="DejaVu Sans"/>
              </a:rPr>
              <a:t>Universal Transverse Mercator - UTM</a:t>
            </a:r>
            <a:endParaRPr lang="en-US" sz="2400" spc="-1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93965C17-A7C2-4BDF-8C87-F760BB4FF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0" y="1430566"/>
            <a:ext cx="9142413" cy="457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ustomShape 3">
            <a:extLst>
              <a:ext uri="{FF2B5EF4-FFF2-40B4-BE49-F238E27FC236}">
                <a16:creationId xmlns:a16="http://schemas.microsoft.com/office/drawing/2014/main" id="{730E86DE-4906-46F5-91DF-75F2A5363DA1}"/>
              </a:ext>
            </a:extLst>
          </p:cNvPr>
          <p:cNvSpPr/>
          <p:nvPr/>
        </p:nvSpPr>
        <p:spPr>
          <a:xfrm>
            <a:off x="4913790" y="5011966"/>
            <a:ext cx="4113213" cy="1625600"/>
          </a:xfrm>
          <a:prstGeom prst="rect">
            <a:avLst/>
          </a:prstGeom>
          <a:solidFill>
            <a:srgbClr val="BCE4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eaLnBrk="1" hangingPunct="1">
              <a:defRPr/>
            </a:pPr>
            <a:r>
              <a:rPr lang="en-US" spc="-1" dirty="0">
                <a:solidFill>
                  <a:srgbClr val="000000"/>
                </a:solidFill>
                <a:ea typeface="DejaVu Sans"/>
              </a:rPr>
              <a:t>- Highly accurate within zone</a:t>
            </a:r>
            <a:endParaRPr lang="en-US" spc="-1" dirty="0"/>
          </a:p>
          <a:p>
            <a:pPr eaLnBrk="1" hangingPunct="1">
              <a:defRPr/>
            </a:pPr>
            <a:r>
              <a:rPr lang="en-US" spc="-1" dirty="0">
                <a:solidFill>
                  <a:srgbClr val="000000"/>
                </a:solidFill>
                <a:ea typeface="DejaVu Sans"/>
              </a:rPr>
              <a:t>- Measurement is in meters</a:t>
            </a:r>
            <a:endParaRPr lang="en-US" spc="-1" dirty="0"/>
          </a:p>
          <a:p>
            <a:pPr eaLnBrk="1" hangingPunct="1">
              <a:defRPr/>
            </a:pPr>
            <a:r>
              <a:rPr lang="en-US" spc="-1" dirty="0">
                <a:solidFill>
                  <a:srgbClr val="000000"/>
                </a:solidFill>
                <a:ea typeface="DejaVu Sans"/>
              </a:rPr>
              <a:t>	- intuitive</a:t>
            </a:r>
            <a:endParaRPr lang="en-US" spc="-1" dirty="0"/>
          </a:p>
          <a:p>
            <a:pPr eaLnBrk="1" hangingPunct="1">
              <a:defRPr/>
            </a:pPr>
            <a:r>
              <a:rPr lang="en-US" spc="-1" dirty="0">
                <a:solidFill>
                  <a:srgbClr val="000000"/>
                </a:solidFill>
                <a:ea typeface="DejaVu Sans"/>
              </a:rPr>
              <a:t>- Not great for large areas </a:t>
            </a:r>
            <a:endParaRPr lang="en-US" spc="-1" dirty="0"/>
          </a:p>
          <a:p>
            <a:pPr eaLnBrk="1" hangingPunct="1">
              <a:defRPr/>
            </a:pPr>
            <a:r>
              <a:rPr lang="en-US" spc="-1" dirty="0">
                <a:solidFill>
                  <a:srgbClr val="000000"/>
                </a:solidFill>
                <a:ea typeface="DejaVu Sans"/>
              </a:rPr>
              <a:t>	(across zones)</a:t>
            </a:r>
            <a:endParaRPr lang="en-US" spc="-1" dirty="0"/>
          </a:p>
          <a:p>
            <a:pPr eaLnBrk="1" hangingPunct="1">
              <a:defRPr/>
            </a:pPr>
            <a:endParaRPr lang="en-US" spc="-1" dirty="0"/>
          </a:p>
        </p:txBody>
      </p:sp>
    </p:spTree>
    <p:extLst>
      <p:ext uri="{BB962C8B-B14F-4D97-AF65-F5344CB8AC3E}">
        <p14:creationId xmlns:p14="http://schemas.microsoft.com/office/powerpoint/2010/main" val="1711740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GIS fundamentals: Geographic coordinate systems (GCS)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E5C3CB94-D57E-4F36-A8E8-D714D105DC71}"/>
              </a:ext>
            </a:extLst>
          </p:cNvPr>
          <p:cNvSpPr/>
          <p:nvPr/>
        </p:nvSpPr>
        <p:spPr>
          <a:xfrm>
            <a:off x="1527769" y="2100710"/>
            <a:ext cx="8456613" cy="2374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215900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000000"/>
              </a:buClr>
              <a:buFont typeface="Symbol" panose="05050102010706020507" pitchFamily="18" charset="2"/>
              <a:buChar char="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Modern GIS make dealing with coordinate systems relatively straightforward; however:</a:t>
            </a:r>
            <a:endParaRPr lang="en-US" altLang="en-US" sz="2400" dirty="0"/>
          </a:p>
          <a:p>
            <a:pPr eaLnBrk="1" hangingPunct="1">
              <a:lnSpc>
                <a:spcPct val="125000"/>
              </a:lnSpc>
            </a:pPr>
            <a:endParaRPr lang="en-US" altLang="en-US" sz="2400" dirty="0"/>
          </a:p>
          <a:p>
            <a:pPr algn="ctr" eaLnBrk="1" hangingPunct="1">
              <a:lnSpc>
                <a:spcPct val="125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IT IS ESSENTIAL TO KNOW THE COORDINATE SYSTEM OF ANY DATA WITH WHICH YOU ARE WORKING!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4618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GIS fundamentals: Geographic coordinate systems (GCS)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7" name="CustomShape 3">
            <a:extLst>
              <a:ext uri="{FF2B5EF4-FFF2-40B4-BE49-F238E27FC236}">
                <a16:creationId xmlns:a16="http://schemas.microsoft.com/office/drawing/2014/main" id="{F5BDC5E0-7917-4234-AA6A-B2FCC5746ED1}"/>
              </a:ext>
            </a:extLst>
          </p:cNvPr>
          <p:cNvSpPr/>
          <p:nvPr/>
        </p:nvSpPr>
        <p:spPr>
          <a:xfrm>
            <a:off x="776796" y="1353105"/>
            <a:ext cx="6893511" cy="1612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215900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431800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000000"/>
              </a:buClr>
              <a:buFont typeface="Symbol" panose="05050102010706020507" pitchFamily="18" charset="2"/>
              <a:buChar char=""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A point is referenced by its 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longitude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latitude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, which are angles measured from the Earth’s center to a point on its surface.</a:t>
            </a:r>
            <a:endParaRPr lang="en-US" altLang="en-US" sz="2000" dirty="0"/>
          </a:p>
          <a:p>
            <a:pPr lvl="1" eaLnBrk="1" hangingPunct="1">
              <a:lnSpc>
                <a:spcPct val="125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Latitude is also the angle from Polaris to horizon (in N. hemisphere)</a:t>
            </a:r>
            <a:endParaRPr lang="en-US" altLang="en-US" sz="2000" dirty="0"/>
          </a:p>
          <a:p>
            <a:pPr eaLnBrk="1" hangingPunct="1">
              <a:lnSpc>
                <a:spcPct val="125000"/>
              </a:lnSpc>
              <a:buClr>
                <a:srgbClr val="000000"/>
              </a:buClr>
              <a:buFont typeface="Symbol" panose="05050102010706020507" pitchFamily="18" charset="2"/>
              <a:buChar char=""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Latitude and longitude are measured either in decimal degrees or in degrees, minutes and seconds.</a:t>
            </a:r>
            <a:endParaRPr lang="en-US" altLang="en-US" sz="2000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FBD1454C-2871-41AB-8011-91E81E06F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535" y="2159555"/>
            <a:ext cx="4297363" cy="399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0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GIS fundamentals: Geographic coordinate systems (GCS)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9" name="CustomShape 3">
            <a:extLst>
              <a:ext uri="{FF2B5EF4-FFF2-40B4-BE49-F238E27FC236}">
                <a16:creationId xmlns:a16="http://schemas.microsoft.com/office/drawing/2014/main" id="{E7AE6FE3-48B8-44E4-B910-5B02D167E442}"/>
              </a:ext>
            </a:extLst>
          </p:cNvPr>
          <p:cNvSpPr/>
          <p:nvPr/>
        </p:nvSpPr>
        <p:spPr>
          <a:xfrm>
            <a:off x="1566909" y="1115677"/>
            <a:ext cx="8456613" cy="2374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215900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000000"/>
              </a:buClr>
              <a:buFont typeface="Symbol" panose="05050102010706020507" pitchFamily="18" charset="2"/>
              <a:buChar char=""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The shape and size of a GCS’s surface is defined by a sphere or a spheroid</a:t>
            </a:r>
            <a:endParaRPr lang="en-US" altLang="en-US" sz="2000" dirty="0"/>
          </a:p>
          <a:p>
            <a:pPr eaLnBrk="1" hangingPunct="1">
              <a:lnSpc>
                <a:spcPct val="125000"/>
              </a:lnSpc>
              <a:buClr>
                <a:srgbClr val="000000"/>
              </a:buClr>
              <a:buFont typeface="Symbol" panose="05050102010706020507" pitchFamily="18" charset="2"/>
              <a:buChar char=""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In fact, the Earth is neither a perfect sphere nor spheroid (the South Pole is closer to the equator than the North pole!)</a:t>
            </a:r>
            <a:endParaRPr lang="en-US" altLang="en-US" sz="2000" dirty="0"/>
          </a:p>
          <a:p>
            <a:pPr eaLnBrk="1" hangingPunct="1">
              <a:lnSpc>
                <a:spcPct val="125000"/>
              </a:lnSpc>
              <a:buClr>
                <a:srgbClr val="000000"/>
              </a:buClr>
              <a:buFont typeface="Symbol" panose="05050102010706020507" pitchFamily="18" charset="2"/>
              <a:buChar char=""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datum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defines the origin and orientation of latitude and longitude lines.</a:t>
            </a:r>
            <a:endParaRPr lang="en-US" altLang="en-US" sz="2000" dirty="0"/>
          </a:p>
          <a:p>
            <a:pPr eaLnBrk="1" hangingPunct="1">
              <a:lnSpc>
                <a:spcPct val="125000"/>
              </a:lnSpc>
              <a:buClr>
                <a:srgbClr val="FF0000"/>
              </a:buClr>
              <a:buFont typeface="Symbol" panose="05050102010706020507" pitchFamily="18" charset="2"/>
              <a:buChar char=""/>
            </a:pPr>
            <a:r>
              <a:rPr lang="en-US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Changing a GCS’s spheroid or datum changes all values!</a:t>
            </a:r>
            <a:endParaRPr lang="en-US" altLang="en-US" sz="2000" dirty="0"/>
          </a:p>
          <a:p>
            <a:pPr eaLnBrk="1" hangingPunct="1">
              <a:lnSpc>
                <a:spcPct val="125000"/>
              </a:lnSpc>
              <a:buClr>
                <a:srgbClr val="000000"/>
              </a:buClr>
              <a:buFont typeface="Symbol" panose="05050102010706020507" pitchFamily="18" charset="2"/>
              <a:buChar char=""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The standard global system is called World Geodetic System 1984 (WGS1984)</a:t>
            </a:r>
            <a:endParaRPr lang="en-US" altLang="en-US" sz="2000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C6F6832A-6759-48EF-9DBD-D89926690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47" y="3533440"/>
            <a:ext cx="3716337" cy="304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448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GIS fundamentals: Geographic coordinate systems (GCS)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6" name="Picture 4">
            <a:extLst>
              <a:ext uri="{FF2B5EF4-FFF2-40B4-BE49-F238E27FC236}">
                <a16:creationId xmlns:a16="http://schemas.microsoft.com/office/drawing/2014/main" id="{C1B5C2CC-E1AD-4E72-9C10-D0F69A021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49" y="647548"/>
            <a:ext cx="8035925" cy="584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8735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GIS fundamentals: Geographic coordinate systems (GCS)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352C26B5-E296-493D-8A58-0A2837AD509A}"/>
              </a:ext>
            </a:extLst>
          </p:cNvPr>
          <p:cNvSpPr/>
          <p:nvPr/>
        </p:nvSpPr>
        <p:spPr>
          <a:xfrm>
            <a:off x="1867692" y="1652726"/>
            <a:ext cx="8456613" cy="2374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215900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647700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079500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536700" indent="-214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1993900" indent="-214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451100" indent="-214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08300" indent="-214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000000"/>
              </a:buClr>
              <a:buFont typeface="Symbol" panose="05050102010706020507" pitchFamily="18" charset="2"/>
              <a:buChar char=""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WGS84</a:t>
            </a:r>
            <a:endParaRPr lang="en-US" altLang="en-US" sz="2000" dirty="0"/>
          </a:p>
          <a:p>
            <a:pPr lvl="2" eaLnBrk="1" hangingPunct="1">
              <a:lnSpc>
                <a:spcPct val="125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Default Datum for GPS units</a:t>
            </a:r>
            <a:endParaRPr lang="en-US" altLang="en-US" sz="2000" dirty="0"/>
          </a:p>
          <a:p>
            <a:pPr lvl="2" eaLnBrk="1" hangingPunct="1">
              <a:lnSpc>
                <a:spcPct val="125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Pretty good for global measurements</a:t>
            </a:r>
            <a:endParaRPr lang="en-US" altLang="en-US" sz="2000" dirty="0"/>
          </a:p>
          <a:p>
            <a:pPr lvl="2" eaLnBrk="1" hangingPunct="1">
              <a:lnSpc>
                <a:spcPct val="125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Small changes in landmass movements can be significant at global scale</a:t>
            </a:r>
            <a:endParaRPr lang="en-US" altLang="en-US" sz="2000" dirty="0"/>
          </a:p>
          <a:p>
            <a:pPr lvl="4" eaLnBrk="1" hangingPunct="1">
              <a:lnSpc>
                <a:spcPct val="125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Melting glaciers cause rising elevation</a:t>
            </a:r>
            <a:endParaRPr lang="en-US" altLang="en-US" sz="2000" dirty="0"/>
          </a:p>
          <a:p>
            <a:pPr lvl="4" eaLnBrk="1" hangingPunct="1">
              <a:lnSpc>
                <a:spcPct val="125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Tectonic movements</a:t>
            </a:r>
            <a:endParaRPr lang="en-US" altLang="en-US" sz="2000" dirty="0"/>
          </a:p>
          <a:p>
            <a:pPr lvl="2" eaLnBrk="1" hangingPunct="1">
              <a:lnSpc>
                <a:spcPct val="125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Local datums are better for local maps (e.g., North American Datum; NAD83) and reduce significance of landmass movements.</a:t>
            </a:r>
            <a:endParaRPr lang="en-US" altLang="en-US" sz="2000" dirty="0"/>
          </a:p>
          <a:p>
            <a:pPr eaLnBrk="1" hangingPunct="1">
              <a:lnSpc>
                <a:spcPct val="125000"/>
              </a:lnSpc>
            </a:pPr>
            <a:endParaRPr lang="en-US" altLang="en-US" sz="2000" dirty="0"/>
          </a:p>
          <a:p>
            <a:pPr eaLnBrk="1" hangingPunct="1">
              <a:lnSpc>
                <a:spcPct val="125000"/>
              </a:lnSpc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568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GIS fundamentals: Geographic coordinate systems (GCS)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E34F6F82-7B4C-46B5-AD11-BBD6A123D5DB}"/>
              </a:ext>
            </a:extLst>
          </p:cNvPr>
          <p:cNvSpPr/>
          <p:nvPr/>
        </p:nvSpPr>
        <p:spPr>
          <a:xfrm>
            <a:off x="2112962" y="1226598"/>
            <a:ext cx="8456613" cy="2374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215900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647700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079500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536700" indent="-214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1993900" indent="-214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451100" indent="-214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08300" indent="-214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000000"/>
              </a:buClr>
              <a:buFont typeface="Symbol" panose="05050102010706020507" pitchFamily="18" charset="2"/>
              <a:buChar char="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WGS84 – Unprojected: Distortion near extents of map</a:t>
            </a:r>
            <a:endParaRPr lang="en-US" altLang="en-US" sz="2000"/>
          </a:p>
          <a:p>
            <a:pPr lvl="2" eaLnBrk="1" hangingPunct="1">
              <a:lnSpc>
                <a:spcPct val="125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Default Datum for GPS units</a:t>
            </a:r>
            <a:endParaRPr lang="en-US" altLang="en-US" sz="2000"/>
          </a:p>
          <a:p>
            <a:pPr lvl="2" eaLnBrk="1" hangingPunct="1">
              <a:lnSpc>
                <a:spcPct val="125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Pretty good for global measurements</a:t>
            </a:r>
            <a:endParaRPr lang="en-US" altLang="en-US" sz="2000"/>
          </a:p>
          <a:p>
            <a:pPr lvl="2" eaLnBrk="1" hangingPunct="1">
              <a:lnSpc>
                <a:spcPct val="125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Small changes in landmass movements can be significant at global scale</a:t>
            </a:r>
            <a:endParaRPr lang="en-US" altLang="en-US" sz="2000"/>
          </a:p>
          <a:p>
            <a:pPr lvl="4" eaLnBrk="1" hangingPunct="1">
              <a:lnSpc>
                <a:spcPct val="125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Melting glaciers cause rising elevation</a:t>
            </a:r>
            <a:endParaRPr lang="en-US" altLang="en-US" sz="2000"/>
          </a:p>
          <a:p>
            <a:pPr lvl="4" eaLnBrk="1" hangingPunct="1">
              <a:lnSpc>
                <a:spcPct val="125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Tectonic movements</a:t>
            </a:r>
            <a:endParaRPr lang="en-US" altLang="en-US" sz="2000"/>
          </a:p>
          <a:p>
            <a:pPr lvl="2" eaLnBrk="1" hangingPunct="1">
              <a:lnSpc>
                <a:spcPct val="125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Local datums are better for local maps (e.g., North American Datum; NAD83) and reduce significance of landmass movements.</a:t>
            </a:r>
            <a:endParaRPr lang="en-US" altLang="en-US" sz="2000"/>
          </a:p>
          <a:p>
            <a:pPr eaLnBrk="1" hangingPunct="1">
              <a:lnSpc>
                <a:spcPct val="125000"/>
              </a:lnSpc>
            </a:pPr>
            <a:endParaRPr lang="en-US" altLang="en-US" sz="2000"/>
          </a:p>
          <a:p>
            <a:pPr eaLnBrk="1" hangingPunct="1">
              <a:lnSpc>
                <a:spcPct val="125000"/>
              </a:lnSpc>
            </a:pPr>
            <a:endParaRPr lang="en-US" altLang="en-US" sz="200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F821C743-EA73-4E4A-9722-D6361D62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62" y="1671098"/>
            <a:ext cx="7966075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60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GIS fundamentals: Geographic coordinate systems (GCS)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4">
            <a:extLst>
              <a:ext uri="{FF2B5EF4-FFF2-40B4-BE49-F238E27FC236}">
                <a16:creationId xmlns:a16="http://schemas.microsoft.com/office/drawing/2014/main" id="{D1894EE4-AEB7-4F03-9101-B053C92D5387}"/>
              </a:ext>
            </a:extLst>
          </p:cNvPr>
          <p:cNvSpPr/>
          <p:nvPr/>
        </p:nvSpPr>
        <p:spPr>
          <a:xfrm>
            <a:off x="634753" y="1096841"/>
            <a:ext cx="8456613" cy="1993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215900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431800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000000"/>
              </a:buClr>
              <a:buFont typeface="Symbol" panose="05050102010706020507" pitchFamily="18" charset="2"/>
              <a:buChar char=""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Representing the earth's surface in two dimensions causes distortion in the shape, area, distance, or direction of the data.</a:t>
            </a:r>
            <a:endParaRPr lang="en-US" altLang="en-US" sz="2000" dirty="0"/>
          </a:p>
          <a:p>
            <a:pPr lvl="1" eaLnBrk="1" hangingPunct="1">
              <a:lnSpc>
                <a:spcPct val="125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Impossible to show spherical object in 2 dimensions without distortion</a:t>
            </a:r>
            <a:endParaRPr lang="en-US" altLang="en-US" sz="2000" dirty="0"/>
          </a:p>
          <a:p>
            <a:pPr eaLnBrk="1" hangingPunct="1">
              <a:lnSpc>
                <a:spcPct val="125000"/>
              </a:lnSpc>
              <a:buClr>
                <a:srgbClr val="000000"/>
              </a:buClr>
              <a:buFont typeface="Symbol" panose="05050102010706020507" pitchFamily="18" charset="2"/>
              <a:buChar char=""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A map projection uses mathematical formulas to relate spherical coordinates on the globe to flat, planar coordinates.</a:t>
            </a:r>
            <a:endParaRPr lang="en-US" altLang="en-US" sz="2000" dirty="0"/>
          </a:p>
          <a:p>
            <a:pPr eaLnBrk="1" hangingPunct="1">
              <a:lnSpc>
                <a:spcPct val="125000"/>
              </a:lnSpc>
              <a:buClr>
                <a:srgbClr val="000000"/>
              </a:buClr>
              <a:buFont typeface="Symbol" panose="05050102010706020507" pitchFamily="18" charset="2"/>
              <a:buChar char=""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Different projections are designed to minimize different distortions.</a:t>
            </a:r>
            <a:endParaRPr lang="en-US" altLang="en-US" sz="2000" dirty="0"/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FF5F8F02-77A7-4A63-BD10-63C25D2E5100}"/>
              </a:ext>
            </a:extLst>
          </p:cNvPr>
          <p:cNvSpPr/>
          <p:nvPr/>
        </p:nvSpPr>
        <p:spPr>
          <a:xfrm>
            <a:off x="3323778" y="6070479"/>
            <a:ext cx="2589212" cy="331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Mercator: maintains direction</a:t>
            </a:r>
            <a:endParaRPr lang="en-US" altLang="en-US" sz="1600" dirty="0"/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567D75F0-E048-42A9-8C15-52499BD686DC}"/>
              </a:ext>
            </a:extLst>
          </p:cNvPr>
          <p:cNvSpPr/>
          <p:nvPr/>
        </p:nvSpPr>
        <p:spPr>
          <a:xfrm>
            <a:off x="8160520" y="5799017"/>
            <a:ext cx="2239963" cy="331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Times new roman" panose="02020603050405020304" pitchFamily="18" charset="0"/>
              </a:rPr>
              <a:t>Eckert IV: maintains area</a:t>
            </a:r>
            <a:endParaRPr lang="en-US" altLang="en-US" sz="160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B0D98656-56A8-43DD-88FD-D414922AD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678" y="3535241"/>
            <a:ext cx="3060700" cy="259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C0B1F5E-8F87-47A5-8EFB-D5AFAAF1F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295" y="3603504"/>
            <a:ext cx="4479925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691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GIS fundamentals: Geographic coordinate systems (GCS)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6D24F07C-B992-4F58-AB5E-3F00C781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905" y="1096841"/>
            <a:ext cx="7880350" cy="548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44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GIS fundamentals: Geographic coordinate systems (GCS)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39A2F025-6079-424F-A009-65926668B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5" y="1260399"/>
            <a:ext cx="3914775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093B313-DBBD-4D22-A6A4-2B80D4D9A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555" y="1241371"/>
            <a:ext cx="47244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70F9FC9-8AA4-4FBB-8A18-E705E406B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544" y="4484884"/>
            <a:ext cx="1931988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stomShape 4">
            <a:extLst>
              <a:ext uri="{FF2B5EF4-FFF2-40B4-BE49-F238E27FC236}">
                <a16:creationId xmlns:a16="http://schemas.microsoft.com/office/drawing/2014/main" id="{F2478D4A-A0EB-492B-8AB2-1D7B9086151C}"/>
              </a:ext>
            </a:extLst>
          </p:cNvPr>
          <p:cNvSpPr/>
          <p:nvPr/>
        </p:nvSpPr>
        <p:spPr>
          <a:xfrm>
            <a:off x="684620" y="3552749"/>
            <a:ext cx="4008437" cy="12366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eaLnBrk="1" hangingPunct="1">
              <a:defRPr/>
            </a:pPr>
            <a:r>
              <a:rPr lang="en-US" spc="-1" dirty="0">
                <a:solidFill>
                  <a:srgbClr val="000000"/>
                </a:solidFill>
                <a:ea typeface="DejaVu Sans"/>
              </a:rPr>
              <a:t>Mercator Projection</a:t>
            </a:r>
            <a:endParaRPr lang="en-US" spc="-1" dirty="0"/>
          </a:p>
          <a:p>
            <a:pPr eaLnBrk="1" hangingPunct="1">
              <a:defRPr/>
            </a:pPr>
            <a:r>
              <a:rPr lang="en-US" sz="1500" spc="-1" dirty="0">
                <a:solidFill>
                  <a:srgbClr val="000000"/>
                </a:solidFill>
                <a:ea typeface="DejaVu Sans"/>
              </a:rPr>
              <a:t>- Maintains direction</a:t>
            </a:r>
            <a:endParaRPr lang="en-US" sz="1500" spc="-1" dirty="0"/>
          </a:p>
          <a:p>
            <a:pPr eaLnBrk="1" hangingPunct="1">
              <a:defRPr/>
            </a:pPr>
            <a:r>
              <a:rPr lang="en-US" sz="1500" spc="-1" dirty="0">
                <a:solidFill>
                  <a:srgbClr val="000000"/>
                </a:solidFill>
                <a:ea typeface="DejaVu Sans"/>
              </a:rPr>
              <a:t>- Good for navigating</a:t>
            </a:r>
            <a:endParaRPr lang="en-US" sz="1500" spc="-1" dirty="0"/>
          </a:p>
          <a:p>
            <a:pPr eaLnBrk="1" hangingPunct="1">
              <a:defRPr/>
            </a:pPr>
            <a:r>
              <a:rPr lang="en-US" sz="1500" spc="-1" dirty="0">
                <a:solidFill>
                  <a:srgbClr val="000000"/>
                </a:solidFill>
                <a:ea typeface="DejaVu Sans"/>
              </a:rPr>
              <a:t>- Distorts near pole, pretty good near equator</a:t>
            </a:r>
            <a:endParaRPr lang="en-US" sz="1500" spc="-1" dirty="0"/>
          </a:p>
          <a:p>
            <a:pPr eaLnBrk="1" hangingPunct="1">
              <a:defRPr/>
            </a:pPr>
            <a:endParaRPr lang="en-US" sz="1500" spc="-1" dirty="0"/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788BFC38-2DC4-4732-92A9-D40F8CD74A70}"/>
              </a:ext>
            </a:extLst>
          </p:cNvPr>
          <p:cNvSpPr/>
          <p:nvPr/>
        </p:nvSpPr>
        <p:spPr>
          <a:xfrm>
            <a:off x="9205991" y="3117884"/>
            <a:ext cx="2738437" cy="14049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eaLnBrk="1" hangingPunct="1">
              <a:defRPr/>
            </a:pPr>
            <a:r>
              <a:rPr lang="en-US" spc="-1" dirty="0">
                <a:solidFill>
                  <a:srgbClr val="000000"/>
                </a:solidFill>
                <a:ea typeface="DejaVu Sans"/>
              </a:rPr>
              <a:t>Conic Projection</a:t>
            </a:r>
            <a:endParaRPr lang="en-US" spc="-1" dirty="0"/>
          </a:p>
          <a:p>
            <a:pPr eaLnBrk="1" hangingPunct="1">
              <a:defRPr/>
            </a:pPr>
            <a:r>
              <a:rPr lang="en-US" sz="1500" spc="-1" dirty="0">
                <a:solidFill>
                  <a:srgbClr val="000000"/>
                </a:solidFill>
                <a:ea typeface="DejaVu Sans"/>
              </a:rPr>
              <a:t>- Maintains area near center</a:t>
            </a:r>
            <a:endParaRPr lang="en-US" sz="1500" spc="-1" dirty="0"/>
          </a:p>
          <a:p>
            <a:pPr eaLnBrk="1" hangingPunct="1">
              <a:defRPr/>
            </a:pPr>
            <a:r>
              <a:rPr lang="en-US" sz="1500" spc="-1" dirty="0">
                <a:solidFill>
                  <a:srgbClr val="000000"/>
                </a:solidFill>
                <a:ea typeface="DejaVu Sans"/>
              </a:rPr>
              <a:t>- Distortion near edges</a:t>
            </a:r>
            <a:endParaRPr lang="en-US" sz="1500" spc="-1" dirty="0"/>
          </a:p>
          <a:p>
            <a:pPr eaLnBrk="1" hangingPunct="1">
              <a:defRPr/>
            </a:pPr>
            <a:r>
              <a:rPr lang="en-US" sz="1500" spc="-1" dirty="0">
                <a:solidFill>
                  <a:srgbClr val="000000"/>
                </a:solidFill>
                <a:ea typeface="DejaVu Sans"/>
              </a:rPr>
              <a:t>- Good for east/west because </a:t>
            </a:r>
            <a:endParaRPr lang="en-US" sz="1500" spc="-1" dirty="0"/>
          </a:p>
          <a:p>
            <a:pPr eaLnBrk="1" hangingPunct="1">
              <a:defRPr/>
            </a:pPr>
            <a:r>
              <a:rPr lang="en-US" sz="1500" spc="-1" dirty="0">
                <a:solidFill>
                  <a:srgbClr val="000000"/>
                </a:solidFill>
                <a:ea typeface="DejaVu Sans"/>
              </a:rPr>
              <a:t>	distortion constant</a:t>
            </a:r>
            <a:endParaRPr lang="en-US" sz="1500" spc="-1" dirty="0"/>
          </a:p>
          <a:p>
            <a:pPr eaLnBrk="1" hangingPunct="1">
              <a:defRPr/>
            </a:pPr>
            <a:endParaRPr lang="en-US" sz="1500" spc="-1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DD01F824-274A-4D6C-9058-7D1AFA4EC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750" y="4480047"/>
            <a:ext cx="3298825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ustomShape 6">
            <a:extLst>
              <a:ext uri="{FF2B5EF4-FFF2-40B4-BE49-F238E27FC236}">
                <a16:creationId xmlns:a16="http://schemas.microsoft.com/office/drawing/2014/main" id="{FFE3DEDC-AD79-460B-B458-87BC9D87925F}"/>
              </a:ext>
            </a:extLst>
          </p:cNvPr>
          <p:cNvSpPr/>
          <p:nvPr/>
        </p:nvSpPr>
        <p:spPr>
          <a:xfrm>
            <a:off x="5372781" y="3681496"/>
            <a:ext cx="2398713" cy="9794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eaLnBrk="1" hangingPunct="1">
              <a:defRPr/>
            </a:pPr>
            <a:r>
              <a:rPr lang="en-US" spc="-1" dirty="0">
                <a:solidFill>
                  <a:srgbClr val="000000"/>
                </a:solidFill>
                <a:ea typeface="DejaVu Sans"/>
              </a:rPr>
              <a:t>Gall-Peters Projection</a:t>
            </a:r>
            <a:endParaRPr lang="en-US" spc="-1" dirty="0"/>
          </a:p>
          <a:p>
            <a:pPr eaLnBrk="1" hangingPunct="1">
              <a:defRPr/>
            </a:pPr>
            <a:r>
              <a:rPr lang="en-US" sz="1500" spc="-1" dirty="0">
                <a:solidFill>
                  <a:srgbClr val="000000"/>
                </a:solidFill>
                <a:ea typeface="DejaVu Sans"/>
              </a:rPr>
              <a:t>- Maintains relative areas</a:t>
            </a:r>
            <a:endParaRPr lang="en-US" sz="1500" spc="-1" dirty="0"/>
          </a:p>
          <a:p>
            <a:pPr eaLnBrk="1" hangingPunct="1">
              <a:defRPr/>
            </a:pPr>
            <a:r>
              <a:rPr lang="en-US" sz="1500" spc="-1" dirty="0">
                <a:solidFill>
                  <a:srgbClr val="000000"/>
                </a:solidFill>
                <a:ea typeface="DejaVu Sans"/>
              </a:rPr>
              <a:t>- High distortion</a:t>
            </a:r>
            <a:endParaRPr lang="en-US" sz="1500" spc="-1" dirty="0"/>
          </a:p>
          <a:p>
            <a:pPr eaLnBrk="1" hangingPunct="1">
              <a:defRPr/>
            </a:pPr>
            <a:endParaRPr lang="en-US" sz="1500" spc="-1" dirty="0"/>
          </a:p>
        </p:txBody>
      </p:sp>
      <p:sp>
        <p:nvSpPr>
          <p:cNvPr id="14" name="CustomShape 8">
            <a:extLst>
              <a:ext uri="{FF2B5EF4-FFF2-40B4-BE49-F238E27FC236}">
                <a16:creationId xmlns:a16="http://schemas.microsoft.com/office/drawing/2014/main" id="{C0252ECB-0131-4AE6-B56E-114797D2CA78}"/>
              </a:ext>
            </a:extLst>
          </p:cNvPr>
          <p:cNvSpPr/>
          <p:nvPr/>
        </p:nvSpPr>
        <p:spPr>
          <a:xfrm>
            <a:off x="2651341" y="6221534"/>
            <a:ext cx="2862263" cy="425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eaLnBrk="1" hangingPunct="1">
              <a:defRPr/>
            </a:pPr>
            <a:r>
              <a:rPr lang="en-US" u="sng" spc="-1">
                <a:solidFill>
                  <a:srgbClr val="0000FF"/>
                </a:solidFill>
                <a:ea typeface="DejaVu Sans"/>
                <a:hlinkClick r:id="rId7"/>
              </a:rPr>
              <a:t>https://thetruesize.com/</a:t>
            </a:r>
            <a:endParaRPr lang="en-US" spc="-1"/>
          </a:p>
        </p:txBody>
      </p:sp>
    </p:spTree>
    <p:extLst>
      <p:ext uri="{BB962C8B-B14F-4D97-AF65-F5344CB8AC3E}">
        <p14:creationId xmlns:p14="http://schemas.microsoft.com/office/powerpoint/2010/main" val="2070697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</TotalTime>
  <Words>540</Words>
  <Application>Microsoft Office PowerPoint</Application>
  <PresentationFormat>Widescreen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GIS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Galante</dc:creator>
  <cp:lastModifiedBy>Peter Galante</cp:lastModifiedBy>
  <cp:revision>3</cp:revision>
  <dcterms:created xsi:type="dcterms:W3CDTF">2021-05-21T14:30:47Z</dcterms:created>
  <dcterms:modified xsi:type="dcterms:W3CDTF">2021-05-21T20:37:39Z</dcterms:modified>
</cp:coreProperties>
</file>